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71"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1" r:id="rId56"/>
    <p:sldId id="310"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9" autoAdjust="0"/>
    <p:restoredTop sz="94660"/>
  </p:normalViewPr>
  <p:slideViewPr>
    <p:cSldViewPr>
      <p:cViewPr varScale="1">
        <p:scale>
          <a:sx n="110" d="100"/>
          <a:sy n="110" d="100"/>
        </p:scale>
        <p:origin x="-16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archialexeev.ru/?p=340"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988840"/>
            <a:ext cx="9144000" cy="1656184"/>
          </a:xfrm>
          <a:prstGeom prst="rect">
            <a:avLst/>
          </a:prstGeom>
          <a:solidFill>
            <a:schemeClr val="accent5">
              <a:lumMod val="60000"/>
              <a:lumOff val="40000"/>
            </a:schemeClr>
          </a:solidFill>
          <a:ln>
            <a:solidFill>
              <a:schemeClr val="accent5">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r>
              <a:rPr lang="ru-RU" dirty="0" smtClean="0"/>
              <a:t>БИБЛИОТЕКИ</a:t>
            </a:r>
            <a:endParaRPr lang="ru-RU" dirty="0"/>
          </a:p>
        </p:txBody>
      </p:sp>
    </p:spTree>
    <p:extLst>
      <p:ext uri="{BB962C8B-B14F-4D97-AF65-F5344CB8AC3E}">
        <p14:creationId xmlns:p14="http://schemas.microsoft.com/office/powerpoint/2010/main" val="176381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44624"/>
            <a:ext cx="9127405" cy="9361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94" name="Picture 2" descr="C:\Users\Капитан\Desktop\Гамалей\Выборг Аалто\план цокольного этаж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84777"/>
            <a:ext cx="9119618" cy="52350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6147"/>
            <a:ext cx="9144000" cy="1200329"/>
          </a:xfrm>
          <a:prstGeom prst="rect">
            <a:avLst/>
          </a:prstGeom>
        </p:spPr>
        <p:txBody>
          <a:bodyPr wrap="square">
            <a:spAutoFit/>
          </a:bodyPr>
          <a:lstStyle/>
          <a:p>
            <a:pPr algn="ctr"/>
            <a:r>
              <a:rPr lang="ru-RU" dirty="0"/>
              <a:t>План цокольного этажа, на этом этаже осуществляются входы в детское отделение библиотеки (верхняя часть плана) и в зал периодических изданий (на плане слева), так же на этом этаже размещалось фондохранилище.</a:t>
            </a:r>
            <a:br>
              <a:rPr lang="ru-RU" dirty="0"/>
            </a:br>
            <a:endParaRPr lang="ru-RU" dirty="0"/>
          </a:p>
        </p:txBody>
      </p:sp>
    </p:spTree>
    <p:extLst>
      <p:ext uri="{BB962C8B-B14F-4D97-AF65-F5344CB8AC3E}">
        <p14:creationId xmlns:p14="http://schemas.microsoft.com/office/powerpoint/2010/main" val="383707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88640"/>
            <a:ext cx="9127405" cy="9361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descr="C:\Users\Капитан\Desktop\Гамалей\Выборг Аалто\план второго этаж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477445"/>
            <a:ext cx="9140188" cy="524688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812" y="332656"/>
            <a:ext cx="9140188" cy="923330"/>
          </a:xfrm>
          <a:prstGeom prst="rect">
            <a:avLst/>
          </a:prstGeom>
        </p:spPr>
        <p:txBody>
          <a:bodyPr wrap="square">
            <a:spAutoFit/>
          </a:bodyPr>
          <a:lstStyle/>
          <a:p>
            <a:pPr algn="ctr"/>
            <a:r>
              <a:rPr lang="ru-RU" dirty="0"/>
              <a:t>Первый этаж, на этом этаже располагался главный вход в библиотеку, лекционный зал с акустическим потолком (на плане справа) и читальный зал (на плане слева).</a:t>
            </a:r>
            <a:br>
              <a:rPr lang="ru-RU" dirty="0"/>
            </a:br>
            <a:endParaRPr lang="ru-RU" dirty="0"/>
          </a:p>
        </p:txBody>
      </p:sp>
    </p:spTree>
    <p:extLst>
      <p:ext uri="{BB962C8B-B14F-4D97-AF65-F5344CB8AC3E}">
        <p14:creationId xmlns:p14="http://schemas.microsoft.com/office/powerpoint/2010/main" val="245587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60648"/>
            <a:ext cx="9127405" cy="92333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42" name="Picture 2" descr="C:\Users\Капитан\Desktop\Гамалей\Выборг Аалто\план 3 этаж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 y="1484784"/>
            <a:ext cx="9127404" cy="52395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428" y="260648"/>
            <a:ext cx="9122572" cy="923330"/>
          </a:xfrm>
          <a:prstGeom prst="rect">
            <a:avLst/>
          </a:prstGeom>
        </p:spPr>
        <p:txBody>
          <a:bodyPr wrap="square">
            <a:spAutoFit/>
          </a:bodyPr>
          <a:lstStyle/>
          <a:p>
            <a:pPr algn="ctr"/>
            <a:r>
              <a:rPr lang="ru-RU" dirty="0"/>
              <a:t>Второй этаж, здесь над лекционным залом располагались вспомогательные помещения, так же в главном объеме на уровне второго этажа, располагался зал выдачи книг по абонементам. Так же в него можно было попасть по лестнице из </a:t>
            </a:r>
            <a:r>
              <a:rPr lang="ru-RU" dirty="0" err="1"/>
              <a:t>читально</a:t>
            </a:r>
            <a:r>
              <a:rPr lang="ru-RU" dirty="0"/>
              <a:t> зала</a:t>
            </a:r>
            <a:r>
              <a:rPr lang="ru-RU" dirty="0" smtClean="0"/>
              <a:t>.</a:t>
            </a:r>
            <a:endParaRPr lang="ru-RU" dirty="0"/>
          </a:p>
        </p:txBody>
      </p:sp>
    </p:spTree>
    <p:extLst>
      <p:ext uri="{BB962C8B-B14F-4D97-AF65-F5344CB8AC3E}">
        <p14:creationId xmlns:p14="http://schemas.microsoft.com/office/powerpoint/2010/main" val="345003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476672"/>
            <a:ext cx="9127405" cy="5760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66" name="Picture 2" descr="C:\Users\Капитан\Desktop\Гамалей\Выборг Аалто\план кровл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3249"/>
            <a:ext cx="9144000" cy="524907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548680"/>
            <a:ext cx="8208912" cy="369332"/>
          </a:xfrm>
          <a:prstGeom prst="rect">
            <a:avLst/>
          </a:prstGeom>
        </p:spPr>
        <p:txBody>
          <a:bodyPr wrap="square">
            <a:spAutoFit/>
          </a:bodyPr>
          <a:lstStyle/>
          <a:p>
            <a:pPr algn="ctr"/>
            <a:r>
              <a:rPr lang="ru-RU" dirty="0"/>
              <a:t>На кровле располагалось 57 круглых световых фонарей, диаметром 180 см</a:t>
            </a:r>
            <a:r>
              <a:rPr lang="ru-RU" dirty="0" smtClean="0"/>
              <a:t>.</a:t>
            </a:r>
            <a:endParaRPr lang="ru-RU" dirty="0"/>
          </a:p>
        </p:txBody>
      </p:sp>
    </p:spTree>
    <p:extLst>
      <p:ext uri="{BB962C8B-B14F-4D97-AF65-F5344CB8AC3E}">
        <p14:creationId xmlns:p14="http://schemas.microsoft.com/office/powerpoint/2010/main" val="415469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404664"/>
            <a:ext cx="9127405" cy="5760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290" name="Picture 2" descr="C:\Users\Капитан\Desktop\Гамалей\Выборг Аалто\Поперечный разрез по главному входу, вид в сторону лекционного зал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 y="1268760"/>
            <a:ext cx="9127404" cy="52395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464422"/>
            <a:ext cx="8352928" cy="369332"/>
          </a:xfrm>
          <a:prstGeom prst="rect">
            <a:avLst/>
          </a:prstGeom>
        </p:spPr>
        <p:txBody>
          <a:bodyPr wrap="square">
            <a:spAutoFit/>
          </a:bodyPr>
          <a:lstStyle/>
          <a:p>
            <a:pPr algn="ctr"/>
            <a:r>
              <a:rPr lang="ru-RU" dirty="0"/>
              <a:t>Поперечный разрез по главному входу, вид в сторону лекционного зала</a:t>
            </a:r>
            <a:r>
              <a:rPr lang="ru-RU" dirty="0" smtClean="0"/>
              <a:t>.</a:t>
            </a:r>
            <a:endParaRPr lang="ru-RU" dirty="0"/>
          </a:p>
        </p:txBody>
      </p:sp>
    </p:spTree>
    <p:extLst>
      <p:ext uri="{BB962C8B-B14F-4D97-AF65-F5344CB8AC3E}">
        <p14:creationId xmlns:p14="http://schemas.microsoft.com/office/powerpoint/2010/main" val="26298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60648"/>
            <a:ext cx="9127405" cy="5760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314" name="Picture 2" descr="C:\Users\Капитан\Desktop\Гамалей\Выборг Аалто\Поперченный разрез по лестнице, вид в сторону читального зал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 y="1106046"/>
            <a:ext cx="9159980" cy="525824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363538"/>
            <a:ext cx="9159980" cy="369332"/>
          </a:xfrm>
          <a:prstGeom prst="rect">
            <a:avLst/>
          </a:prstGeom>
        </p:spPr>
        <p:txBody>
          <a:bodyPr wrap="square">
            <a:spAutoFit/>
          </a:bodyPr>
          <a:lstStyle/>
          <a:p>
            <a:pPr algn="ctr"/>
            <a:r>
              <a:rPr lang="ru-RU" dirty="0"/>
              <a:t>Поперченный разрез по лестнице, вид в сторону читального зала</a:t>
            </a:r>
            <a:r>
              <a:rPr lang="ru-RU" dirty="0" smtClean="0"/>
              <a:t>.</a:t>
            </a:r>
            <a:endParaRPr lang="ru-RU" dirty="0"/>
          </a:p>
        </p:txBody>
      </p:sp>
    </p:spTree>
    <p:extLst>
      <p:ext uri="{BB962C8B-B14F-4D97-AF65-F5344CB8AC3E}">
        <p14:creationId xmlns:p14="http://schemas.microsoft.com/office/powerpoint/2010/main" val="115704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404664"/>
            <a:ext cx="9127405" cy="5760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338" name="Picture 2" descr="C:\Users\Капитан\Desktop\Гамалей\Выборг Аалто\Продольный разре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2776"/>
            <a:ext cx="9127405" cy="523954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19872" y="476672"/>
            <a:ext cx="2213939" cy="369332"/>
          </a:xfrm>
          <a:prstGeom prst="rect">
            <a:avLst/>
          </a:prstGeom>
        </p:spPr>
        <p:txBody>
          <a:bodyPr wrap="none">
            <a:spAutoFit/>
          </a:bodyPr>
          <a:lstStyle/>
          <a:p>
            <a:r>
              <a:rPr lang="ru-RU" dirty="0"/>
              <a:t>Продольный разрез.</a:t>
            </a:r>
          </a:p>
        </p:txBody>
      </p:sp>
    </p:spTree>
    <p:extLst>
      <p:ext uri="{BB962C8B-B14F-4D97-AF65-F5344CB8AC3E}">
        <p14:creationId xmlns:p14="http://schemas.microsoft.com/office/powerpoint/2010/main" val="99209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692696"/>
            <a:ext cx="9127405" cy="15121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386" name="Picture 2" descr="C:\Users\Капитан\Desktop\Гамалей\сейняёки\1226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3863"/>
            <a:ext cx="9144000" cy="334811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7584" y="1052734"/>
            <a:ext cx="7719293" cy="646331"/>
          </a:xfrm>
          <a:prstGeom prst="rect">
            <a:avLst/>
          </a:prstGeom>
        </p:spPr>
        <p:txBody>
          <a:bodyPr wrap="none">
            <a:spAutoFit/>
          </a:bodyPr>
          <a:lstStyle/>
          <a:p>
            <a:r>
              <a:rPr lang="ru-RU" sz="3600" b="1" dirty="0"/>
              <a:t>Библиотека в </a:t>
            </a:r>
            <a:r>
              <a:rPr lang="ru-RU" sz="3600" b="1" dirty="0" err="1"/>
              <a:t>Сейняйоки</a:t>
            </a:r>
            <a:r>
              <a:rPr lang="ru-RU" sz="3600" b="1" dirty="0"/>
              <a:t>, Финляндия</a:t>
            </a:r>
          </a:p>
        </p:txBody>
      </p:sp>
    </p:spTree>
    <p:extLst>
      <p:ext uri="{BB962C8B-B14F-4D97-AF65-F5344CB8AC3E}">
        <p14:creationId xmlns:p14="http://schemas.microsoft.com/office/powerpoint/2010/main" val="187192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Капитан\Desktop\Гамалей\сейняёки\1226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040"/>
            <a:ext cx="9146982"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Капитан\Desktop\Гамалей\сейняёки\1226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 y="1916832"/>
            <a:ext cx="9141721" cy="49084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33546" cy="1938992"/>
          </a:xfrm>
          <a:prstGeom prst="rect">
            <a:avLst/>
          </a:prstGeom>
        </p:spPr>
        <p:txBody>
          <a:bodyPr wrap="square">
            <a:spAutoFit/>
          </a:bodyPr>
          <a:lstStyle/>
          <a:p>
            <a:pPr algn="ctr"/>
            <a:r>
              <a:rPr lang="ru-RU" sz="1200" dirty="0"/>
              <a:t>Студия JKMM </a:t>
            </a:r>
            <a:r>
              <a:rPr lang="ru-RU" sz="1200" dirty="0" err="1"/>
              <a:t>Architects</a:t>
            </a:r>
            <a:r>
              <a:rPr lang="ru-RU" sz="1200" dirty="0"/>
              <a:t> работала над проектом городской библиотеки </a:t>
            </a:r>
            <a:r>
              <a:rPr lang="ru-RU" sz="1200" dirty="0" err="1"/>
              <a:t>Сейняйоки</a:t>
            </a:r>
            <a:r>
              <a:rPr lang="ru-RU" sz="1200" dirty="0"/>
              <a:t> в Финляндии. Построенная в 1965 году в рамках единого административного центра, она была расширена и усовершенствована. Новое и старое здания сливаются воедино, образуя комплекс общей площадью 4,430 кв. метров</a:t>
            </a:r>
            <a:r>
              <a:rPr lang="ru-RU" sz="1200" dirty="0" smtClean="0"/>
              <a:t>.</a:t>
            </a:r>
            <a:endParaRPr lang="ru-RU" sz="1200" dirty="0"/>
          </a:p>
          <a:p>
            <a:pPr algn="ctr"/>
            <a:r>
              <a:rPr lang="ru-RU" sz="1200" dirty="0"/>
              <a:t>Перед архитекторами стояла задача не только увеличить размер библиотеки, но и кардинально изменить ее функциональное назначение. Учитывая современные темпы развития технологий и открытый доступ к информации, логичным этапом стало превращение ее в место встреч и проведение мероприятий. Важно было создать все необходимые условия для побуждения посетителей библиотеки к активности и общению, отказавшись от пассивного получения информации. Особое внимание требовалось уделить младшей возрастной группе, чтобы вызвать у них интерес к проекту. Иными словами, городская библиотека </a:t>
            </a:r>
            <a:r>
              <a:rPr lang="ru-RU" sz="1200" dirty="0" err="1"/>
              <a:t>Сейняйоки</a:t>
            </a:r>
            <a:r>
              <a:rPr lang="ru-RU" sz="1200" dirty="0"/>
              <a:t> должна была стать универсальным, гибким и общественным пространством, что и удалось реализовать с помощью специалистом JKMM </a:t>
            </a:r>
            <a:r>
              <a:rPr lang="ru-RU" sz="1200" dirty="0" err="1"/>
              <a:t>Architects</a:t>
            </a:r>
            <a:r>
              <a:rPr lang="ru-RU" sz="1200" dirty="0"/>
              <a:t>.</a:t>
            </a:r>
          </a:p>
        </p:txBody>
      </p:sp>
    </p:spTree>
    <p:extLst>
      <p:ext uri="{BB962C8B-B14F-4D97-AF65-F5344CB8AC3E}">
        <p14:creationId xmlns:p14="http://schemas.microsoft.com/office/powerpoint/2010/main" val="387040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питан\Desktop\Гамалей\Выборг Аалто\IMG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50259" cy="552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15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Капитан\Desktop\Гамалей\сейняёки\122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252"/>
            <a:ext cx="9144000" cy="645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320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0"/>
            <a:ext cx="576064" cy="6858000"/>
          </a:xfrm>
          <a:prstGeom prst="rect">
            <a:avLst/>
          </a:prstGeom>
          <a:solidFill>
            <a:schemeClr val="accent5">
              <a:lumMod val="40000"/>
              <a:lumOff val="60000"/>
            </a:schemeClr>
          </a:solidFill>
          <a:ln>
            <a:solidFill>
              <a:schemeClr val="accent5">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a:t>
            </a:r>
          </a:p>
          <a:p>
            <a:pPr algn="ctr"/>
            <a:r>
              <a:rPr lang="ru-RU" dirty="0" smtClean="0">
                <a:solidFill>
                  <a:schemeClr val="tx1"/>
                </a:solidFill>
              </a:rPr>
              <a:t>Н</a:t>
            </a:r>
          </a:p>
          <a:p>
            <a:pPr algn="ctr"/>
            <a:r>
              <a:rPr lang="ru-RU" dirty="0" smtClean="0">
                <a:solidFill>
                  <a:schemeClr val="tx1"/>
                </a:solidFill>
              </a:rPr>
              <a:t>Т</a:t>
            </a:r>
          </a:p>
          <a:p>
            <a:pPr algn="ctr"/>
            <a:r>
              <a:rPr lang="ru-RU" dirty="0" smtClean="0">
                <a:solidFill>
                  <a:schemeClr val="tx1"/>
                </a:solidFill>
              </a:rPr>
              <a:t>Е</a:t>
            </a:r>
          </a:p>
          <a:p>
            <a:pPr algn="ctr"/>
            <a:r>
              <a:rPr lang="ru-RU" dirty="0" smtClean="0">
                <a:solidFill>
                  <a:schemeClr val="tx1"/>
                </a:solidFill>
              </a:rPr>
              <a:t>Р</a:t>
            </a:r>
          </a:p>
          <a:p>
            <a:pPr algn="ctr"/>
            <a:r>
              <a:rPr lang="ru-RU" dirty="0" smtClean="0">
                <a:solidFill>
                  <a:schemeClr val="tx1"/>
                </a:solidFill>
              </a:rPr>
              <a:t>Ь</a:t>
            </a:r>
          </a:p>
          <a:p>
            <a:pPr algn="ctr"/>
            <a:r>
              <a:rPr lang="ru-RU" dirty="0" smtClean="0">
                <a:solidFill>
                  <a:schemeClr val="tx1"/>
                </a:solidFill>
              </a:rPr>
              <a:t>Е</a:t>
            </a:r>
          </a:p>
          <a:p>
            <a:pPr algn="ctr"/>
            <a:r>
              <a:rPr lang="ru-RU" dirty="0">
                <a:solidFill>
                  <a:schemeClr val="tx1"/>
                </a:solidFill>
              </a:rPr>
              <a:t>Р</a:t>
            </a:r>
          </a:p>
        </p:txBody>
      </p:sp>
      <p:pic>
        <p:nvPicPr>
          <p:cNvPr id="20483" name="Picture 3" descr="C:\Users\Капитан\Desktop\Гамалей\сейняёки\12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72"/>
            <a:ext cx="4594669" cy="689200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Капитан\Desktop\Гамалей\сейняёки\1226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253" y="1560241"/>
            <a:ext cx="3552395" cy="532859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22253" y="175246"/>
            <a:ext cx="3600400" cy="1384995"/>
          </a:xfrm>
          <a:prstGeom prst="rect">
            <a:avLst/>
          </a:prstGeom>
        </p:spPr>
        <p:txBody>
          <a:bodyPr wrap="square">
            <a:spAutoFit/>
          </a:bodyPr>
          <a:lstStyle/>
          <a:p>
            <a:pPr algn="ctr"/>
            <a:r>
              <a:rPr lang="ru-RU" sz="1400" dirty="0"/>
              <a:t>В помещении первое, на что стоит обратить внимание это </a:t>
            </a:r>
            <a:r>
              <a:rPr lang="ru-RU" sz="1400" dirty="0" err="1"/>
              <a:t>разноуровневый</a:t>
            </a:r>
            <a:r>
              <a:rPr lang="ru-RU" sz="1400" dirty="0"/>
              <a:t> потолок. По стилистическому исполнению он напоминает палубу старинного пиратского корабля. Точечное освещение припрятано в короба, но, тем не менее, его достаточно.</a:t>
            </a:r>
          </a:p>
        </p:txBody>
      </p:sp>
    </p:spTree>
    <p:extLst>
      <p:ext uri="{BB962C8B-B14F-4D97-AF65-F5344CB8AC3E}">
        <p14:creationId xmlns:p14="http://schemas.microsoft.com/office/powerpoint/2010/main" val="408144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 y="4797152"/>
            <a:ext cx="9144002" cy="17281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6" name="Picture 2" descr="C:\Users\Капитан\Desktop\Гамалей\сейняёки\122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562"/>
            <a:ext cx="9144000" cy="424844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4904000"/>
            <a:ext cx="9144000" cy="1477328"/>
          </a:xfrm>
          <a:prstGeom prst="rect">
            <a:avLst/>
          </a:prstGeom>
        </p:spPr>
        <p:txBody>
          <a:bodyPr wrap="square">
            <a:spAutoFit/>
          </a:bodyPr>
          <a:lstStyle/>
          <a:p>
            <a:pPr algn="ctr"/>
            <a:r>
              <a:rPr lang="ru-RU" dirty="0"/>
              <a:t>Большая лестница, ведущая на второй этаж одновременно является и множеством маленьких диванчиков, на которых весьма удобно почитать выбранную книгу.</a:t>
            </a:r>
          </a:p>
          <a:p>
            <a:pPr algn="ctr"/>
            <a:r>
              <a:rPr lang="ru-RU" dirty="0"/>
              <a:t>В стенах белоснежных коридоров библиотеки </a:t>
            </a:r>
            <a:r>
              <a:rPr lang="ru-RU" dirty="0" err="1"/>
              <a:t>Сейняйоки</a:t>
            </a:r>
            <a:r>
              <a:rPr lang="ru-RU" dirty="0"/>
              <a:t> сделаны ниши, причудливой геометрической формы. Изнутри они мягкие на ощупь. Большинство посетителей использует эти яркие пятна в качестве кратковременного пристанища на отдых.</a:t>
            </a:r>
          </a:p>
        </p:txBody>
      </p:sp>
    </p:spTree>
    <p:extLst>
      <p:ext uri="{BB962C8B-B14F-4D97-AF65-F5344CB8AC3E}">
        <p14:creationId xmlns:p14="http://schemas.microsoft.com/office/powerpoint/2010/main" val="64304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Капитан\Desktop\Гамалей\сейняёки\122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6690"/>
            <a:ext cx="9154806" cy="609131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858" y="0"/>
            <a:ext cx="9144002" cy="17281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2520" y="151472"/>
            <a:ext cx="9177327" cy="1477328"/>
          </a:xfrm>
          <a:prstGeom prst="rect">
            <a:avLst/>
          </a:prstGeom>
        </p:spPr>
        <p:txBody>
          <a:bodyPr wrap="square">
            <a:spAutoFit/>
          </a:bodyPr>
          <a:lstStyle/>
          <a:p>
            <a:pPr algn="ctr"/>
            <a:r>
              <a:rPr lang="ru-RU" dirty="0"/>
              <a:t>Стоит отметить, что в библиотеке всё сделано для удобства посетителей, при этом неважно, пришли вы за книгой, или воспользоваться интернетом. И в том и в другом случае вы будете чувствовать себя комфортно. Кто знает, может и нам стоит взять на вооружение такой оригинальный способ, чтобы привить подрастающему поколению любовь к книгам. </a:t>
            </a:r>
          </a:p>
        </p:txBody>
      </p:sp>
    </p:spTree>
    <p:extLst>
      <p:ext uri="{BB962C8B-B14F-4D97-AF65-F5344CB8AC3E}">
        <p14:creationId xmlns:p14="http://schemas.microsoft.com/office/powerpoint/2010/main" val="2609722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Капитан\Desktop\Гамалей\сейняёки\122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2025"/>
            <a:ext cx="9144001" cy="609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0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Капитан\Desktop\Гамалей\сейняёки\1226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 y="0"/>
            <a:ext cx="5659200" cy="6869397"/>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Капитан\Desktop\Гамалей\сейняёки\1226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276"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1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260648"/>
            <a:ext cx="9127405" cy="15121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602" name="Picture 2" descr="C:\Users\Капитан\Desktop\Гамалей\сейняёки\1226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229571"/>
            <a:ext cx="9108504" cy="400774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02" y="428471"/>
            <a:ext cx="9148902" cy="1200329"/>
          </a:xfrm>
          <a:prstGeom prst="rect">
            <a:avLst/>
          </a:prstGeom>
        </p:spPr>
        <p:txBody>
          <a:bodyPr wrap="square">
            <a:spAutoFit/>
          </a:bodyPr>
          <a:lstStyle/>
          <a:p>
            <a:pPr algn="ctr"/>
            <a:r>
              <a:rPr lang="ru-RU" dirty="0"/>
              <a:t>Проект нового здания снаружи выглядел просто: трилистник, по-фински — APILA (так его назвали авторы). Но перед архитекторами стола более сложная задача, чем кажется на первый взгляд: создать крупное здание и сохранить диалог с архитектурой </a:t>
            </a:r>
            <a:r>
              <a:rPr lang="ru-RU" dirty="0" err="1"/>
              <a:t>Аалто</a:t>
            </a:r>
            <a:r>
              <a:rPr lang="ru-RU" dirty="0"/>
              <a:t>, не подражая ей, и сделать это одновременно смело и тактично.</a:t>
            </a:r>
          </a:p>
        </p:txBody>
      </p:sp>
    </p:spTree>
    <p:extLst>
      <p:ext uri="{BB962C8B-B14F-4D97-AF65-F5344CB8AC3E}">
        <p14:creationId xmlns:p14="http://schemas.microsoft.com/office/powerpoint/2010/main" val="4057755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Капитан\Desktop\Гамалей\сейняёки\1226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2717"/>
            <a:ext cx="8928992" cy="640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1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Капитан\Desktop\Гамалей\рейма\tamperelibr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918"/>
            <a:ext cx="9133932" cy="65544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 y="620688"/>
            <a:ext cx="9133932" cy="10441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tx1"/>
              </a:solidFill>
            </a:endParaRPr>
          </a:p>
          <a:p>
            <a:pPr algn="ctr"/>
            <a:r>
              <a:rPr lang="ru-RU" sz="1400" dirty="0" smtClean="0">
                <a:solidFill>
                  <a:schemeClr val="tx1"/>
                </a:solidFill>
              </a:rPr>
              <a:t>БИБЛИОТЕКА </a:t>
            </a:r>
            <a:r>
              <a:rPr lang="ru-RU" sz="1400" dirty="0">
                <a:solidFill>
                  <a:schemeClr val="tx1"/>
                </a:solidFill>
              </a:rPr>
              <a:t>МЕТСО («ГЛУХАРЬ»), </a:t>
            </a:r>
            <a:r>
              <a:rPr lang="ru-RU" sz="1400" dirty="0" smtClean="0">
                <a:solidFill>
                  <a:schemeClr val="tx1"/>
                </a:solidFill>
              </a:rPr>
              <a:t>ТАМПЕРЕ</a:t>
            </a:r>
          </a:p>
          <a:p>
            <a:pPr algn="ctr" fontAlgn="base"/>
            <a:r>
              <a:rPr lang="ru-RU" sz="1400" b="1" dirty="0">
                <a:solidFill>
                  <a:schemeClr val="tx1"/>
                </a:solidFill>
              </a:rPr>
              <a:t>Архитектор: </a:t>
            </a:r>
            <a:r>
              <a:rPr lang="ru-RU" sz="1400" b="1" u="sng" dirty="0" err="1">
                <a:solidFill>
                  <a:schemeClr val="tx1"/>
                </a:solidFill>
                <a:hlinkClick r:id="rId3" tooltip="Рейма Пиетиля"/>
              </a:rPr>
              <a:t>Рейма</a:t>
            </a:r>
            <a:r>
              <a:rPr lang="ru-RU" sz="1400" b="1" u="sng" dirty="0">
                <a:solidFill>
                  <a:schemeClr val="tx1"/>
                </a:solidFill>
                <a:hlinkClick r:id="rId3" tooltip="Рейма Пиетиля"/>
              </a:rPr>
              <a:t> </a:t>
            </a:r>
            <a:r>
              <a:rPr lang="ru-RU" sz="1400" b="1" u="sng" dirty="0" err="1">
                <a:solidFill>
                  <a:schemeClr val="tx1"/>
                </a:solidFill>
                <a:hlinkClick r:id="rId3" tooltip="Рейма Пиетиля"/>
              </a:rPr>
              <a:t>Пиетиля</a:t>
            </a:r>
            <a:r>
              <a:rPr lang="ru-RU" sz="1400" b="1" u="sng" dirty="0">
                <a:solidFill>
                  <a:schemeClr val="tx1"/>
                </a:solidFill>
                <a:hlinkClick r:id="rId3" tooltip="Рейма Пиетиля"/>
              </a:rPr>
              <a:t>.</a:t>
            </a:r>
            <a:endParaRPr lang="ru-RU" sz="1400" b="1" dirty="0">
              <a:solidFill>
                <a:schemeClr val="tx1"/>
              </a:solidFill>
            </a:endParaRPr>
          </a:p>
          <a:p>
            <a:pPr algn="ctr" fontAlgn="base"/>
            <a:r>
              <a:rPr lang="ru-RU" sz="1400" dirty="0">
                <a:solidFill>
                  <a:schemeClr val="tx1"/>
                </a:solidFill>
              </a:rPr>
              <a:t>Тампере, Финляндия, 1978—1986</a:t>
            </a:r>
          </a:p>
          <a:p>
            <a:pPr algn="ctr"/>
            <a:endParaRPr lang="ru-RU" dirty="0">
              <a:solidFill>
                <a:schemeClr val="tx1"/>
              </a:solidFill>
            </a:endParaRPr>
          </a:p>
        </p:txBody>
      </p:sp>
    </p:spTree>
    <p:extLst>
      <p:ext uri="{BB962C8B-B14F-4D97-AF65-F5344CB8AC3E}">
        <p14:creationId xmlns:p14="http://schemas.microsoft.com/office/powerpoint/2010/main" val="1248519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Капитан\Desktop\Гамалей\рейма\4df7a64f6d7e0e6eee517410a9b3db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418"/>
            <a:ext cx="8790142" cy="677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58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Капитан\Desktop\Гамалей\Выборг Аалто\IMG_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103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8119" y="6210300"/>
            <a:ext cx="8928992" cy="646331"/>
          </a:xfrm>
          <a:prstGeom prst="rect">
            <a:avLst/>
          </a:prstGeom>
        </p:spPr>
        <p:txBody>
          <a:bodyPr wrap="square">
            <a:spAutoFit/>
          </a:bodyPr>
          <a:lstStyle/>
          <a:p>
            <a:r>
              <a:rPr lang="ru-RU" b="1" dirty="0"/>
              <a:t>Библиотека </a:t>
            </a:r>
            <a:r>
              <a:rPr lang="ru-RU" b="1" dirty="0" err="1"/>
              <a:t>Алвара</a:t>
            </a:r>
            <a:r>
              <a:rPr lang="ru-RU" b="1" dirty="0"/>
              <a:t> </a:t>
            </a:r>
            <a:r>
              <a:rPr lang="ru-RU" b="1" dirty="0" err="1"/>
              <a:t>Аалто</a:t>
            </a:r>
            <a:r>
              <a:rPr lang="ru-RU" dirty="0"/>
              <a:t> — центральная городская библиотека Выборга, построенная в 1933—1935 годах по проекту финского архитектора </a:t>
            </a:r>
            <a:r>
              <a:rPr lang="ru-RU" dirty="0" err="1"/>
              <a:t>Алвара</a:t>
            </a:r>
            <a:r>
              <a:rPr lang="ru-RU" dirty="0"/>
              <a:t> </a:t>
            </a:r>
            <a:r>
              <a:rPr lang="ru-RU" dirty="0" err="1"/>
              <a:t>Аалто</a:t>
            </a:r>
            <a:r>
              <a:rPr lang="ru-RU" dirty="0" smtClean="0"/>
              <a:t>.</a:t>
            </a:r>
            <a:endParaRPr lang="ru-RU" dirty="0"/>
          </a:p>
        </p:txBody>
      </p:sp>
    </p:spTree>
    <p:extLst>
      <p:ext uri="{BB962C8B-B14F-4D97-AF65-F5344CB8AC3E}">
        <p14:creationId xmlns:p14="http://schemas.microsoft.com/office/powerpoint/2010/main" val="2081936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858" y="0"/>
            <a:ext cx="9144002" cy="19325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698" name="Picture 2" descr="C:\Users\Капитан\Desktop\Гамалей\рейма\скачанные файл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146" y="2204864"/>
            <a:ext cx="6115608" cy="40770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96095" y="6340613"/>
            <a:ext cx="1561710" cy="369332"/>
          </a:xfrm>
          <a:prstGeom prst="rect">
            <a:avLst/>
          </a:prstGeom>
        </p:spPr>
        <p:txBody>
          <a:bodyPr wrap="none">
            <a:spAutoFit/>
          </a:bodyPr>
          <a:lstStyle/>
          <a:p>
            <a:r>
              <a:rPr lang="ru-RU" dirty="0"/>
              <a:t>Главный вход.</a:t>
            </a:r>
          </a:p>
        </p:txBody>
      </p:sp>
      <p:sp>
        <p:nvSpPr>
          <p:cNvPr id="3" name="Прямоугольник 2"/>
          <p:cNvSpPr/>
          <p:nvPr/>
        </p:nvSpPr>
        <p:spPr>
          <a:xfrm>
            <a:off x="0" y="116632"/>
            <a:ext cx="9153900" cy="1815882"/>
          </a:xfrm>
          <a:prstGeom prst="rect">
            <a:avLst/>
          </a:prstGeom>
        </p:spPr>
        <p:txBody>
          <a:bodyPr wrap="square">
            <a:spAutoFit/>
          </a:bodyPr>
          <a:lstStyle/>
          <a:p>
            <a:pPr algn="ctr"/>
            <a:r>
              <a:rPr lang="ru-RU" sz="1400" dirty="0"/>
              <a:t>Главная библиотека Тампере называется </a:t>
            </a:r>
            <a:r>
              <a:rPr lang="ru-RU" sz="1400" dirty="0" err="1"/>
              <a:t>Metso</a:t>
            </a:r>
            <a:r>
              <a:rPr lang="ru-RU" sz="1400" dirty="0"/>
              <a:t>, в переводе с финского — это... «глухарь». Здание действительно чем-то напоминает птичью фигурку с  растопыренными крыльями. Изображение глухаря можно увидеть и в главном вестибюле библиотеки. Жители города очень гордятся этим зданием, построенным в органическом стиле, — это когда архитекторы пытаются раскрыть свойства естественных материалов и органично вписать здания в окружающий ландшафт. Проект библиотеки сделали </a:t>
            </a:r>
            <a:r>
              <a:rPr lang="ru-RU" sz="1400" dirty="0" err="1"/>
              <a:t>Рейма</a:t>
            </a:r>
            <a:r>
              <a:rPr lang="ru-RU" sz="1400" dirty="0"/>
              <a:t> </a:t>
            </a:r>
            <a:r>
              <a:rPr lang="ru-RU" sz="1400" dirty="0" err="1"/>
              <a:t>Пиетиля</a:t>
            </a:r>
            <a:r>
              <a:rPr lang="ru-RU" sz="1400" dirty="0"/>
              <a:t> и его жена </a:t>
            </a:r>
            <a:r>
              <a:rPr lang="ru-RU" sz="1400" dirty="0" err="1"/>
              <a:t>Райли</a:t>
            </a:r>
            <a:r>
              <a:rPr lang="ru-RU" sz="1400" dirty="0"/>
              <a:t>. По признанию </a:t>
            </a:r>
            <a:r>
              <a:rPr lang="ru-RU" sz="1400" dirty="0" err="1"/>
              <a:t>Пиетиля</a:t>
            </a:r>
            <a:r>
              <a:rPr lang="ru-RU" sz="1400" dirty="0"/>
              <a:t>, его вдохновили два образа — токующий глухарь и раковина моллюска. Кстати, </a:t>
            </a:r>
            <a:r>
              <a:rPr lang="ru-RU" sz="1400" dirty="0" err="1"/>
              <a:t>Рейма</a:t>
            </a:r>
            <a:r>
              <a:rPr lang="ru-RU" sz="1400" dirty="0"/>
              <a:t> — брат художницы </a:t>
            </a:r>
            <a:r>
              <a:rPr lang="ru-RU" sz="1400" dirty="0" err="1"/>
              <a:t>Тууликки</a:t>
            </a:r>
            <a:r>
              <a:rPr lang="ru-RU" sz="1400" dirty="0"/>
              <a:t> </a:t>
            </a:r>
            <a:r>
              <a:rPr lang="ru-RU" sz="1400" dirty="0" err="1"/>
              <a:t>Пиетиля</a:t>
            </a:r>
            <a:r>
              <a:rPr lang="ru-RU" sz="1400" dirty="0"/>
              <a:t>, одной из создателей </a:t>
            </a:r>
            <a:r>
              <a:rPr lang="ru-RU" sz="1400" dirty="0" err="1"/>
              <a:t>Муми</a:t>
            </a:r>
            <a:r>
              <a:rPr lang="ru-RU" sz="1400" dirty="0"/>
              <a:t>-троллей, и многие годы в подвале библиотеки располагался популярный музей «Долина </a:t>
            </a:r>
            <a:r>
              <a:rPr lang="ru-RU" sz="1400" dirty="0" err="1"/>
              <a:t>Муми</a:t>
            </a:r>
            <a:r>
              <a:rPr lang="ru-RU" sz="1400" dirty="0"/>
              <a:t>-троллей</a:t>
            </a:r>
            <a:r>
              <a:rPr lang="ru-RU" sz="1400" dirty="0" smtClean="0"/>
              <a:t>».                                          </a:t>
            </a:r>
            <a:endParaRPr lang="ru-RU" sz="1400" dirty="0"/>
          </a:p>
        </p:txBody>
      </p:sp>
    </p:spTree>
    <p:extLst>
      <p:ext uri="{BB962C8B-B14F-4D97-AF65-F5344CB8AC3E}">
        <p14:creationId xmlns:p14="http://schemas.microsoft.com/office/powerpoint/2010/main" val="70595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Капитан\Desktop\Гамалей\рейма\FI-Tampere-20131029_150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5" y="1772816"/>
            <a:ext cx="9089009"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858" y="-1"/>
            <a:ext cx="9144002" cy="170080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0" y="0"/>
            <a:ext cx="9144000" cy="1600438"/>
          </a:xfrm>
          <a:prstGeom prst="rect">
            <a:avLst/>
          </a:prstGeom>
        </p:spPr>
        <p:txBody>
          <a:bodyPr wrap="square">
            <a:spAutoFit/>
          </a:bodyPr>
          <a:lstStyle/>
          <a:p>
            <a:pPr algn="ctr"/>
            <a:r>
              <a:rPr lang="ru-RU" sz="1600" dirty="0"/>
              <a:t>Проектирование и строительство необычного здания заняло 8 лет. В августе 1986 года библиотека открылась. И теперь это не просто главная городская библиотека, а целый культурный комплекс. Большинство книг, конечно, на финском, но есть и на других языках — на английском, шведском, русском. В залах библиотеки проходят различные мероприятия — концерты, выставки, творческие встречи. Есть здесь и кафетерий, в котором можно вкусно поесть и даже послушать музыку. В этом же здании находится Музей минералов</a:t>
            </a:r>
            <a:r>
              <a:rPr lang="ru-RU" dirty="0"/>
              <a:t>. </a:t>
            </a:r>
          </a:p>
        </p:txBody>
      </p:sp>
    </p:spTree>
    <p:extLst>
      <p:ext uri="{BB962C8B-B14F-4D97-AF65-F5344CB8AC3E}">
        <p14:creationId xmlns:p14="http://schemas.microsoft.com/office/powerpoint/2010/main" val="4261666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576064" cy="6858000"/>
          </a:xfrm>
          <a:prstGeom prst="rect">
            <a:avLst/>
          </a:prstGeom>
          <a:solidFill>
            <a:schemeClr val="accent5">
              <a:lumMod val="40000"/>
              <a:lumOff val="60000"/>
            </a:schemeClr>
          </a:solidFill>
          <a:ln>
            <a:solidFill>
              <a:schemeClr val="accent5">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a:t>
            </a:r>
          </a:p>
          <a:p>
            <a:pPr algn="ctr"/>
            <a:r>
              <a:rPr lang="ru-RU" dirty="0" smtClean="0">
                <a:solidFill>
                  <a:schemeClr val="tx1"/>
                </a:solidFill>
              </a:rPr>
              <a:t>Н</a:t>
            </a:r>
          </a:p>
          <a:p>
            <a:pPr algn="ctr"/>
            <a:r>
              <a:rPr lang="ru-RU" dirty="0" smtClean="0">
                <a:solidFill>
                  <a:schemeClr val="tx1"/>
                </a:solidFill>
              </a:rPr>
              <a:t>Т</a:t>
            </a:r>
          </a:p>
          <a:p>
            <a:pPr algn="ctr"/>
            <a:r>
              <a:rPr lang="ru-RU" dirty="0" smtClean="0">
                <a:solidFill>
                  <a:schemeClr val="tx1"/>
                </a:solidFill>
              </a:rPr>
              <a:t>Е</a:t>
            </a:r>
          </a:p>
          <a:p>
            <a:pPr algn="ctr"/>
            <a:r>
              <a:rPr lang="ru-RU" dirty="0" smtClean="0">
                <a:solidFill>
                  <a:schemeClr val="tx1"/>
                </a:solidFill>
              </a:rPr>
              <a:t>Р</a:t>
            </a:r>
          </a:p>
          <a:p>
            <a:pPr algn="ctr"/>
            <a:r>
              <a:rPr lang="ru-RU" dirty="0" smtClean="0">
                <a:solidFill>
                  <a:schemeClr val="tx1"/>
                </a:solidFill>
              </a:rPr>
              <a:t>Ь</a:t>
            </a:r>
          </a:p>
          <a:p>
            <a:pPr algn="ctr"/>
            <a:r>
              <a:rPr lang="ru-RU" dirty="0" smtClean="0">
                <a:solidFill>
                  <a:schemeClr val="tx1"/>
                </a:solidFill>
              </a:rPr>
              <a:t>Е</a:t>
            </a:r>
          </a:p>
          <a:p>
            <a:pPr algn="ctr"/>
            <a:r>
              <a:rPr lang="ru-RU" dirty="0">
                <a:solidFill>
                  <a:schemeClr val="tx1"/>
                </a:solidFill>
              </a:rPr>
              <a:t>Р</a:t>
            </a:r>
          </a:p>
        </p:txBody>
      </p:sp>
      <p:pic>
        <p:nvPicPr>
          <p:cNvPr id="31746" name="Picture 2" descr="C:\Users\Капитан\Desktop\Гамалей\рейма\_DSC983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18914"/>
            <a:ext cx="7620000" cy="50863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428335" y="5877272"/>
            <a:ext cx="1307281" cy="369332"/>
          </a:xfrm>
          <a:prstGeom prst="rect">
            <a:avLst/>
          </a:prstGeom>
        </p:spPr>
        <p:txBody>
          <a:bodyPr wrap="none">
            <a:spAutoFit/>
          </a:bodyPr>
          <a:lstStyle/>
          <a:p>
            <a:r>
              <a:rPr lang="ru-RU" dirty="0"/>
              <a:t>Вестибюль.</a:t>
            </a:r>
          </a:p>
        </p:txBody>
      </p:sp>
    </p:spTree>
    <p:extLst>
      <p:ext uri="{BB962C8B-B14F-4D97-AF65-F5344CB8AC3E}">
        <p14:creationId xmlns:p14="http://schemas.microsoft.com/office/powerpoint/2010/main" val="2081477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Капитан\Desktop\Гамалей\рейма\1280px-Tampere_city_library_entrance_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187" cy="658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38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Капитан\Desktop\Гамалей\рейма\1280px-Tampere_library_main_hal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8922863"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4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Капитан\Desktop\Гамалей\рейма\1280px-Tampere_library_shel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08"/>
            <a:ext cx="9143999" cy="67413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069331" y="6444044"/>
            <a:ext cx="3070456" cy="369332"/>
          </a:xfrm>
          <a:prstGeom prst="rect">
            <a:avLst/>
          </a:prstGeom>
        </p:spPr>
        <p:txBody>
          <a:bodyPr wrap="none">
            <a:spAutoFit/>
          </a:bodyPr>
          <a:lstStyle/>
          <a:p>
            <a:r>
              <a:rPr lang="ru-RU" dirty="0" smtClean="0">
                <a:solidFill>
                  <a:schemeClr val="bg1"/>
                </a:solidFill>
              </a:rPr>
              <a:t>Стеллажи </a:t>
            </a:r>
            <a:r>
              <a:rPr lang="ru-RU" dirty="0">
                <a:solidFill>
                  <a:schemeClr val="bg1"/>
                </a:solidFill>
              </a:rPr>
              <a:t>открытого доступа.</a:t>
            </a:r>
          </a:p>
        </p:txBody>
      </p:sp>
    </p:spTree>
    <p:extLst>
      <p:ext uri="{BB962C8B-B14F-4D97-AF65-F5344CB8AC3E}">
        <p14:creationId xmlns:p14="http://schemas.microsoft.com/office/powerpoint/2010/main" val="904583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Капитан\Desktop\Гамалей\альмер\IMG_02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69" y="116632"/>
            <a:ext cx="8862427" cy="66468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5904656"/>
            <a:ext cx="9144002" cy="764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Библиотека </a:t>
            </a:r>
            <a:r>
              <a:rPr lang="ru-RU" sz="2800" dirty="0">
                <a:solidFill>
                  <a:schemeClr val="tx1"/>
                </a:solidFill>
              </a:rPr>
              <a:t>в </a:t>
            </a:r>
            <a:r>
              <a:rPr lang="ru-RU" sz="2800" dirty="0" err="1">
                <a:solidFill>
                  <a:schemeClr val="tx1"/>
                </a:solidFill>
              </a:rPr>
              <a:t>Альмере</a:t>
            </a:r>
            <a:r>
              <a:rPr lang="ru-RU" sz="2800" dirty="0">
                <a:solidFill>
                  <a:schemeClr val="tx1"/>
                </a:solidFill>
              </a:rPr>
              <a:t> (</a:t>
            </a:r>
            <a:r>
              <a:rPr lang="ru-RU" sz="2800" dirty="0" smtClean="0">
                <a:solidFill>
                  <a:schemeClr val="tx1"/>
                </a:solidFill>
              </a:rPr>
              <a:t>Нидерланды)</a:t>
            </a:r>
            <a:endParaRPr lang="ru-RU" sz="2800" dirty="0">
              <a:solidFill>
                <a:schemeClr val="tx1"/>
              </a:solidFill>
            </a:endParaRPr>
          </a:p>
        </p:txBody>
      </p:sp>
    </p:spTree>
    <p:extLst>
      <p:ext uri="{BB962C8B-B14F-4D97-AF65-F5344CB8AC3E}">
        <p14:creationId xmlns:p14="http://schemas.microsoft.com/office/powerpoint/2010/main" val="3397032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Капитан\Desktop\Гамалей\альмер\d342cf58d1b9bffbc21f558fec56cc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265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Капитан\Desktop\Гамалей\альмер\Library-Almere-Netherlan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1196752"/>
            <a:ext cx="3600400" cy="4247317"/>
          </a:xfrm>
          <a:prstGeom prst="rect">
            <a:avLst/>
          </a:prstGeom>
        </p:spPr>
        <p:txBody>
          <a:bodyPr wrap="square">
            <a:spAutoFit/>
          </a:bodyPr>
          <a:lstStyle/>
          <a:p>
            <a:pPr algn="ctr"/>
            <a:r>
              <a:rPr lang="ru-RU" dirty="0"/>
              <a:t>Современная библиотека в </a:t>
            </a:r>
            <a:r>
              <a:rPr lang="ru-RU" dirty="0" err="1"/>
              <a:t>Алмере</a:t>
            </a:r>
            <a:r>
              <a:rPr lang="ru-RU" dirty="0"/>
              <a:t> (Нидерланды) – это отличный проект от компании </a:t>
            </a:r>
            <a:r>
              <a:rPr lang="ru-RU" dirty="0" err="1"/>
              <a:t>Concrete</a:t>
            </a:r>
            <a:r>
              <a:rPr lang="ru-RU" dirty="0"/>
              <a:t> </a:t>
            </a:r>
            <a:r>
              <a:rPr lang="ru-RU" dirty="0" err="1"/>
              <a:t>Architectural</a:t>
            </a:r>
            <a:r>
              <a:rPr lang="ru-RU" dirty="0"/>
              <a:t> </a:t>
            </a:r>
            <a:r>
              <a:rPr lang="ru-RU" dirty="0" err="1"/>
              <a:t>Associates</a:t>
            </a:r>
            <a:r>
              <a:rPr lang="ru-RU" dirty="0"/>
              <a:t>. В библиотеке расположено около 5000 метров книжных полок. Здесь есть кафе, доступ к высокоскоростному Интернету, мультимедийный и исследовательский отделы. В этой библиотеке книги расположены не по номерам, а по тематическому принципу. Все книги размещены не только на полках, но еще в книжных шкафах. </a:t>
            </a:r>
          </a:p>
        </p:txBody>
      </p:sp>
    </p:spTree>
    <p:extLst>
      <p:ext uri="{BB962C8B-B14F-4D97-AF65-F5344CB8AC3E}">
        <p14:creationId xmlns:p14="http://schemas.microsoft.com/office/powerpoint/2010/main" val="1397680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0"/>
            <a:ext cx="576064" cy="6858000"/>
          </a:xfrm>
          <a:prstGeom prst="rect">
            <a:avLst/>
          </a:prstGeom>
          <a:solidFill>
            <a:schemeClr val="accent5">
              <a:lumMod val="40000"/>
              <a:lumOff val="60000"/>
            </a:schemeClr>
          </a:solidFill>
          <a:ln>
            <a:solidFill>
              <a:schemeClr val="accent5">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a:t>
            </a:r>
          </a:p>
          <a:p>
            <a:pPr algn="ctr"/>
            <a:r>
              <a:rPr lang="ru-RU" dirty="0" smtClean="0">
                <a:solidFill>
                  <a:schemeClr val="tx1"/>
                </a:solidFill>
              </a:rPr>
              <a:t>Н</a:t>
            </a:r>
          </a:p>
          <a:p>
            <a:pPr algn="ctr"/>
            <a:r>
              <a:rPr lang="ru-RU" dirty="0" smtClean="0">
                <a:solidFill>
                  <a:schemeClr val="tx1"/>
                </a:solidFill>
              </a:rPr>
              <a:t>Т</a:t>
            </a:r>
          </a:p>
          <a:p>
            <a:pPr algn="ctr"/>
            <a:r>
              <a:rPr lang="ru-RU" dirty="0" smtClean="0">
                <a:solidFill>
                  <a:schemeClr val="tx1"/>
                </a:solidFill>
              </a:rPr>
              <a:t>Е</a:t>
            </a:r>
          </a:p>
          <a:p>
            <a:pPr algn="ctr"/>
            <a:r>
              <a:rPr lang="ru-RU" dirty="0" smtClean="0">
                <a:solidFill>
                  <a:schemeClr val="tx1"/>
                </a:solidFill>
              </a:rPr>
              <a:t>Р</a:t>
            </a:r>
          </a:p>
          <a:p>
            <a:pPr algn="ctr"/>
            <a:r>
              <a:rPr lang="ru-RU" dirty="0" smtClean="0">
                <a:solidFill>
                  <a:schemeClr val="tx1"/>
                </a:solidFill>
              </a:rPr>
              <a:t>Ь</a:t>
            </a:r>
          </a:p>
          <a:p>
            <a:pPr algn="ctr"/>
            <a:r>
              <a:rPr lang="ru-RU" dirty="0" smtClean="0">
                <a:solidFill>
                  <a:schemeClr val="tx1"/>
                </a:solidFill>
              </a:rPr>
              <a:t>Е</a:t>
            </a:r>
          </a:p>
          <a:p>
            <a:pPr algn="ctr"/>
            <a:r>
              <a:rPr lang="ru-RU" dirty="0">
                <a:solidFill>
                  <a:schemeClr val="tx1"/>
                </a:solidFill>
              </a:rPr>
              <a:t>Р</a:t>
            </a:r>
          </a:p>
        </p:txBody>
      </p:sp>
      <p:pic>
        <p:nvPicPr>
          <p:cNvPr id="38915" name="Picture 3" descr="C:\Users\Капитан\Desktop\Гамалей\альмер\almere_library_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55645"/>
            <a:ext cx="7917380" cy="523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3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Капитан\Desktop\Гамалей\Выборг Аалто\138527889120131123_lenobl_aalto_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18384"/>
            <a:ext cx="5623483" cy="3739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Капитан\Desktop\Гамалей\Выборг Аалто\Gora_so_mnozhestvom_solnc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716016" cy="31183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Капитан\Desktop\Гамалей\Выборг Аалто\P10100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0"/>
            <a:ext cx="4427984" cy="311838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Капитан\Desktop\Гамалей\Выборг Аалто\P10107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118384"/>
            <a:ext cx="4427984" cy="3739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Капитан\Desktop\Гамалей\Выборг Аалто\Gora_so_mnozhestvom_solnc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8" y="-1"/>
            <a:ext cx="4716016" cy="3118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Капитан\Desktop\Гамалей\Выборг Аалто\P10100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318" y="0"/>
            <a:ext cx="4427984" cy="3118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Капитан\Desktop\Гамалей\Выборг Аалто\P10107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2318" y="3118384"/>
            <a:ext cx="4427984" cy="373961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3118385"/>
            <a:ext cx="9144000" cy="38262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691680" y="3118385"/>
            <a:ext cx="6834302" cy="646331"/>
          </a:xfrm>
          <a:prstGeom prst="rect">
            <a:avLst/>
          </a:prstGeom>
        </p:spPr>
        <p:txBody>
          <a:bodyPr wrap="square">
            <a:spAutoFit/>
          </a:bodyPr>
          <a:lstStyle/>
          <a:p>
            <a:r>
              <a:rPr lang="ru-RU" dirty="0"/>
              <a:t>Здание библиотеки после постройки. Вид на главный </a:t>
            </a:r>
            <a:r>
              <a:rPr lang="ru-RU" dirty="0" smtClean="0"/>
              <a:t>вход.</a:t>
            </a:r>
            <a:r>
              <a:rPr lang="ru-RU" dirty="0"/>
              <a:t/>
            </a:r>
            <a:br>
              <a:rPr lang="ru-RU" dirty="0"/>
            </a:br>
            <a:endParaRPr lang="ru-RU" dirty="0"/>
          </a:p>
        </p:txBody>
      </p:sp>
    </p:spTree>
    <p:extLst>
      <p:ext uri="{BB962C8B-B14F-4D97-AF65-F5344CB8AC3E}">
        <p14:creationId xmlns:p14="http://schemas.microsoft.com/office/powerpoint/2010/main" val="1494142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Капитан\Desktop\Гамалей\альмер\almere_library_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3343"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97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Капитан\Desktop\Гамалей\альмер\buffalo-and-erie-county-public-library-central-library-building-concept-40-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3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458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Капитан\Desktop\Гамалей\альмер\Library-Almere-Netherland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15978"/>
            <a:ext cx="8928992" cy="593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80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Капитан\Desktop\Гамалей\альмер\new-library-in-Alme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9" y="0"/>
            <a:ext cx="5569493" cy="68440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24128" y="2276872"/>
            <a:ext cx="3168352" cy="2031325"/>
          </a:xfrm>
          <a:prstGeom prst="rect">
            <a:avLst/>
          </a:prstGeom>
        </p:spPr>
        <p:txBody>
          <a:bodyPr wrap="square">
            <a:spAutoFit/>
          </a:bodyPr>
          <a:lstStyle/>
          <a:p>
            <a:pPr algn="ctr"/>
            <a:r>
              <a:rPr lang="ru-RU" dirty="0"/>
              <a:t>Современное пространство библиотеки напоминает торговый центр или супермаркет, где книги расположены по жанру и стилю в </a:t>
            </a:r>
            <a:r>
              <a:rPr lang="ru-RU" dirty="0" err="1"/>
              <a:t>соответсвующем</a:t>
            </a:r>
            <a:r>
              <a:rPr lang="ru-RU" dirty="0"/>
              <a:t> секторе.</a:t>
            </a:r>
          </a:p>
        </p:txBody>
      </p:sp>
    </p:spTree>
    <p:extLst>
      <p:ext uri="{BB962C8B-B14F-4D97-AF65-F5344CB8AC3E}">
        <p14:creationId xmlns:p14="http://schemas.microsoft.com/office/powerpoint/2010/main" val="1431101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Капитан\Desktop\Гамалей\венесла\Vennesla-Libr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6798"/>
            <a:ext cx="9144000" cy="58846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 y="314446"/>
            <a:ext cx="9144002" cy="764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Библиотека </a:t>
            </a:r>
            <a:r>
              <a:rPr lang="ru-RU" sz="2800" dirty="0" err="1">
                <a:solidFill>
                  <a:schemeClr val="tx1"/>
                </a:solidFill>
              </a:rPr>
              <a:t>Helen</a:t>
            </a:r>
            <a:r>
              <a:rPr lang="ru-RU" sz="2800" dirty="0">
                <a:solidFill>
                  <a:schemeClr val="tx1"/>
                </a:solidFill>
              </a:rPr>
              <a:t> &amp; </a:t>
            </a:r>
            <a:r>
              <a:rPr lang="ru-RU" sz="2800" dirty="0" err="1">
                <a:solidFill>
                  <a:schemeClr val="tx1"/>
                </a:solidFill>
              </a:rPr>
              <a:t>Hard</a:t>
            </a:r>
            <a:r>
              <a:rPr lang="ru-RU" sz="2800" dirty="0">
                <a:solidFill>
                  <a:schemeClr val="tx1"/>
                </a:solidFill>
              </a:rPr>
              <a:t> в </a:t>
            </a:r>
            <a:r>
              <a:rPr lang="ru-RU" sz="2800" dirty="0" smtClean="0">
                <a:solidFill>
                  <a:schemeClr val="tx1"/>
                </a:solidFill>
              </a:rPr>
              <a:t>Норвегии</a:t>
            </a:r>
            <a:endParaRPr lang="ru-RU" sz="2800" dirty="0">
              <a:solidFill>
                <a:schemeClr val="tx1"/>
              </a:solidFill>
            </a:endParaRPr>
          </a:p>
        </p:txBody>
      </p:sp>
    </p:spTree>
    <p:extLst>
      <p:ext uri="{BB962C8B-B14F-4D97-AF65-F5344CB8AC3E}">
        <p14:creationId xmlns:p14="http://schemas.microsoft.com/office/powerpoint/2010/main" val="3162340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Капитан\Desktop\Гамалей\венесла\Vennesla-Library-5-500x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5184576" cy="3442558"/>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descr="C:\Users\Капитан\Desktop\Гамалей\венесла\Vennesla-Library-2-500x3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84984"/>
            <a:ext cx="5184576" cy="34425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64088" y="988273"/>
            <a:ext cx="3672408" cy="2800767"/>
          </a:xfrm>
          <a:prstGeom prst="rect">
            <a:avLst/>
          </a:prstGeom>
        </p:spPr>
        <p:txBody>
          <a:bodyPr wrap="square">
            <a:spAutoFit/>
          </a:bodyPr>
          <a:lstStyle/>
          <a:p>
            <a:pPr algn="ctr"/>
            <a:r>
              <a:rPr lang="ru-RU" sz="1600" dirty="0"/>
              <a:t>Проект воплощен в жизнь в норвежском городе </a:t>
            </a:r>
            <a:r>
              <a:rPr lang="ru-RU" sz="1600" dirty="0" err="1"/>
              <a:t>Веннесла</a:t>
            </a:r>
            <a:r>
              <a:rPr lang="ru-RU" sz="1600" dirty="0"/>
              <a:t> и призван стать мультифункциональным местом, где можно как читать книги, так и слушать лекции, общаться с другими людьми или просто приятно проводить время. Одна из стен библиотеки полностью сделана из стекла и обращена к главной площади города, на которой летом раскинется уличная </a:t>
            </a:r>
            <a:r>
              <a:rPr lang="ru-RU" sz="1600" dirty="0" err="1"/>
              <a:t>лаундж</a:t>
            </a:r>
            <a:r>
              <a:rPr lang="ru-RU" sz="1600" dirty="0"/>
              <a:t>-зона</a:t>
            </a:r>
            <a:r>
              <a:rPr lang="ru-RU" sz="1600" dirty="0" smtClean="0"/>
              <a:t>.</a:t>
            </a:r>
            <a:endParaRPr lang="ru-RU" sz="1600" dirty="0"/>
          </a:p>
        </p:txBody>
      </p:sp>
      <p:sp>
        <p:nvSpPr>
          <p:cNvPr id="4" name="Прямоугольник 3"/>
          <p:cNvSpPr/>
          <p:nvPr/>
        </p:nvSpPr>
        <p:spPr>
          <a:xfrm>
            <a:off x="5364088" y="4406098"/>
            <a:ext cx="3672408" cy="1077218"/>
          </a:xfrm>
          <a:prstGeom prst="rect">
            <a:avLst/>
          </a:prstGeom>
        </p:spPr>
        <p:txBody>
          <a:bodyPr wrap="square">
            <a:spAutoFit/>
          </a:bodyPr>
          <a:lstStyle/>
          <a:p>
            <a:pPr algn="ctr"/>
            <a:r>
              <a:rPr lang="ru-RU" sz="1600" dirty="0"/>
              <a:t>Особенностью конструкции являются 27 деревянных ребер, обшитых фанерой и плавно переходящих из крыши здания к основанию.</a:t>
            </a:r>
          </a:p>
        </p:txBody>
      </p:sp>
    </p:spTree>
    <p:extLst>
      <p:ext uri="{BB962C8B-B14F-4D97-AF65-F5344CB8AC3E}">
        <p14:creationId xmlns:p14="http://schemas.microsoft.com/office/powerpoint/2010/main" val="3200143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C:\Users\Капитан\Desktop\Гамалей\венесла\Vennesla-Librar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78" y="1617500"/>
            <a:ext cx="9013526" cy="50446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4695" y="569566"/>
            <a:ext cx="9013526" cy="584775"/>
          </a:xfrm>
          <a:prstGeom prst="rect">
            <a:avLst/>
          </a:prstGeom>
        </p:spPr>
        <p:txBody>
          <a:bodyPr wrap="square">
            <a:spAutoFit/>
          </a:bodyPr>
          <a:lstStyle/>
          <a:p>
            <a:pPr algn="ctr"/>
            <a:r>
              <a:rPr lang="ru-RU" sz="1600" dirty="0"/>
              <a:t>Как экстерьер, так и интерьер библиотеки определяет ребристая поверхность здания, его углы и закругления. 27 деревянных балок переходят внутри помещения в книжные полки и сидения.</a:t>
            </a:r>
          </a:p>
        </p:txBody>
      </p:sp>
    </p:spTree>
    <p:extLst>
      <p:ext uri="{BB962C8B-B14F-4D97-AF65-F5344CB8AC3E}">
        <p14:creationId xmlns:p14="http://schemas.microsoft.com/office/powerpoint/2010/main" val="3176603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Капитан\Desktop\Гамалей\венесла\vennesla03_jpg_13294322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 y="44624"/>
            <a:ext cx="4205515" cy="6782456"/>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descr="C:\Users\Капитан\Desktop\Гамалей\венесла\Vennesla-Libra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4625"/>
            <a:ext cx="4932040" cy="678245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355976" y="116632"/>
            <a:ext cx="4680520" cy="7920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4391980" y="188640"/>
            <a:ext cx="4572000" cy="646331"/>
          </a:xfrm>
          <a:prstGeom prst="rect">
            <a:avLst/>
          </a:prstGeom>
        </p:spPr>
        <p:txBody>
          <a:bodyPr>
            <a:spAutoFit/>
          </a:bodyPr>
          <a:lstStyle/>
          <a:p>
            <a:pPr algn="ctr"/>
            <a:r>
              <a:rPr lang="ru-RU" dirty="0"/>
              <a:t>Общая площадь проекта составляет около 2000 квадратных метров.</a:t>
            </a:r>
          </a:p>
        </p:txBody>
      </p:sp>
    </p:spTree>
    <p:extLst>
      <p:ext uri="{BB962C8B-B14F-4D97-AF65-F5344CB8AC3E}">
        <p14:creationId xmlns:p14="http://schemas.microsoft.com/office/powerpoint/2010/main" val="3634497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Капитан\Desktop\Гамалей\абердин\1025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0"/>
            <a:ext cx="51474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0"/>
            <a:ext cx="2736304"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Новая библиотека университета в Абердине (Шотландия)</a:t>
            </a:r>
          </a:p>
        </p:txBody>
      </p:sp>
    </p:spTree>
    <p:extLst>
      <p:ext uri="{BB962C8B-B14F-4D97-AF65-F5344CB8AC3E}">
        <p14:creationId xmlns:p14="http://schemas.microsoft.com/office/powerpoint/2010/main" val="1468941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Капитан\Desktop\Гамалей\абердин\1025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533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9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Капитан\Desktop\Гамалей\Выборг Аалто\Aalto_Vitra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554" y="220010"/>
            <a:ext cx="6950878" cy="320898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Капитан\Desktop\Гамалей\Выборг Аалто\Aalto_Vitra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553" y="3460371"/>
            <a:ext cx="6950879" cy="32089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0"/>
            <a:ext cx="576064" cy="6858000"/>
          </a:xfrm>
          <a:prstGeom prst="rect">
            <a:avLst/>
          </a:prstGeom>
          <a:solidFill>
            <a:schemeClr val="accent5">
              <a:lumMod val="40000"/>
              <a:lumOff val="60000"/>
            </a:schemeClr>
          </a:solidFill>
          <a:ln>
            <a:solidFill>
              <a:schemeClr val="accent5">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a:t>
            </a:r>
          </a:p>
          <a:p>
            <a:pPr algn="ctr"/>
            <a:r>
              <a:rPr lang="ru-RU" dirty="0" smtClean="0">
                <a:solidFill>
                  <a:schemeClr val="tx1"/>
                </a:solidFill>
              </a:rPr>
              <a:t>Н</a:t>
            </a:r>
          </a:p>
          <a:p>
            <a:pPr algn="ctr"/>
            <a:r>
              <a:rPr lang="ru-RU" dirty="0" smtClean="0">
                <a:solidFill>
                  <a:schemeClr val="tx1"/>
                </a:solidFill>
              </a:rPr>
              <a:t>Т</a:t>
            </a:r>
          </a:p>
          <a:p>
            <a:pPr algn="ctr"/>
            <a:r>
              <a:rPr lang="ru-RU" dirty="0" smtClean="0">
                <a:solidFill>
                  <a:schemeClr val="tx1"/>
                </a:solidFill>
              </a:rPr>
              <a:t>Е</a:t>
            </a:r>
          </a:p>
          <a:p>
            <a:pPr algn="ctr"/>
            <a:r>
              <a:rPr lang="ru-RU" dirty="0" smtClean="0">
                <a:solidFill>
                  <a:schemeClr val="tx1"/>
                </a:solidFill>
              </a:rPr>
              <a:t>Р</a:t>
            </a:r>
          </a:p>
          <a:p>
            <a:pPr algn="ctr"/>
            <a:r>
              <a:rPr lang="ru-RU" dirty="0" smtClean="0">
                <a:solidFill>
                  <a:schemeClr val="tx1"/>
                </a:solidFill>
              </a:rPr>
              <a:t>Ь</a:t>
            </a:r>
          </a:p>
          <a:p>
            <a:pPr algn="ctr"/>
            <a:r>
              <a:rPr lang="ru-RU" dirty="0" smtClean="0">
                <a:solidFill>
                  <a:schemeClr val="tx1"/>
                </a:solidFill>
              </a:rPr>
              <a:t>Е</a:t>
            </a:r>
          </a:p>
          <a:p>
            <a:pPr algn="ctr"/>
            <a:r>
              <a:rPr lang="ru-RU" dirty="0">
                <a:solidFill>
                  <a:schemeClr val="tx1"/>
                </a:solidFill>
              </a:rPr>
              <a:t>Р</a:t>
            </a:r>
          </a:p>
        </p:txBody>
      </p:sp>
    </p:spTree>
    <p:extLst>
      <p:ext uri="{BB962C8B-B14F-4D97-AF65-F5344CB8AC3E}">
        <p14:creationId xmlns:p14="http://schemas.microsoft.com/office/powerpoint/2010/main" val="3727954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8064" y="404664"/>
            <a:ext cx="3995936" cy="10801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178" name="Picture 2" descr="C:\Users\Капитан\Desktop\Гамалей\абердин\102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4"/>
            <a:ext cx="5148064" cy="68588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61868" y="458669"/>
            <a:ext cx="3874627" cy="954107"/>
          </a:xfrm>
          <a:prstGeom prst="rect">
            <a:avLst/>
          </a:prstGeom>
        </p:spPr>
        <p:txBody>
          <a:bodyPr wrap="square">
            <a:spAutoFit/>
          </a:bodyPr>
          <a:lstStyle/>
          <a:p>
            <a:pPr algn="ctr"/>
            <a:r>
              <a:rPr lang="ru-RU" sz="1400" dirty="0"/>
              <a:t>Новая библиотека университета в Абердине (Шотландия), спроектированная датским архитектурным бюро «</a:t>
            </a:r>
            <a:r>
              <a:rPr lang="ru-RU" sz="1400" dirty="0" err="1"/>
              <a:t>Schmidt</a:t>
            </a:r>
            <a:r>
              <a:rPr lang="ru-RU" sz="1400" dirty="0"/>
              <a:t> </a:t>
            </a:r>
            <a:r>
              <a:rPr lang="ru-RU" sz="1400" dirty="0" err="1"/>
              <a:t>Hammer</a:t>
            </a:r>
            <a:r>
              <a:rPr lang="ru-RU" sz="1400" dirty="0"/>
              <a:t> </a:t>
            </a:r>
            <a:r>
              <a:rPr lang="ru-RU" sz="1400" dirty="0" err="1"/>
              <a:t>Lassen</a:t>
            </a:r>
            <a:r>
              <a:rPr lang="ru-RU" sz="1400" dirty="0"/>
              <a:t> </a:t>
            </a:r>
            <a:r>
              <a:rPr lang="ru-RU" sz="1400" dirty="0" err="1"/>
              <a:t>architects</a:t>
            </a:r>
            <a:r>
              <a:rPr lang="ru-RU" sz="1400" dirty="0" smtClean="0"/>
              <a:t>».</a:t>
            </a:r>
            <a:endParaRPr lang="ru-RU" sz="1400" dirty="0"/>
          </a:p>
        </p:txBody>
      </p:sp>
      <p:sp>
        <p:nvSpPr>
          <p:cNvPr id="3" name="Прямоугольник 2"/>
          <p:cNvSpPr/>
          <p:nvPr/>
        </p:nvSpPr>
        <p:spPr>
          <a:xfrm>
            <a:off x="5220072" y="1844824"/>
            <a:ext cx="3844346" cy="3970318"/>
          </a:xfrm>
          <a:prstGeom prst="rect">
            <a:avLst/>
          </a:prstGeom>
        </p:spPr>
        <p:txBody>
          <a:bodyPr wrap="square">
            <a:spAutoFit/>
          </a:bodyPr>
          <a:lstStyle/>
          <a:p>
            <a:pPr algn="ctr"/>
            <a:r>
              <a:rPr lang="ru-RU" sz="1200" dirty="0"/>
              <a:t>Университет в Абердине, основанный в 1495 году, является одним из пяти старейших «англоязычных» университетов в мире, а его библиотека насчитывает 250.000 книг и манускриптов. Здание площадью 15.500 </a:t>
            </a:r>
            <a:r>
              <a:rPr lang="ru-RU" sz="1200" dirty="0" err="1"/>
              <a:t>кв.метров</a:t>
            </a:r>
            <a:r>
              <a:rPr lang="ru-RU" sz="1200" dirty="0"/>
              <a:t> может вместить до 14.000 студентов и 1.200 мест для чтения, помимо прочего здесь находятся архивы, имеющие историческое значение коллекции и специальный зал, предназначенный для хранения особо редких книг. В кафе на первом этаже проходят многочисленные выставки, семинары и поэтические поединки.</a:t>
            </a:r>
          </a:p>
          <a:p>
            <a:pPr algn="ctr"/>
            <a:r>
              <a:rPr lang="ru-RU" sz="1200" dirty="0"/>
              <a:t>Центральная часть каждого этажа библиотеки до самой крыши «вырезана» под неровным углом, благодаря чему создается впечатление, что атриум спирально поднимается ввысь. Восемь этажей с различной формы объемами резко контрастируют с прямыми линиями фасада</a:t>
            </a:r>
            <a:r>
              <a:rPr lang="ru-RU" sz="1200" dirty="0" smtClean="0"/>
              <a:t>. </a:t>
            </a:r>
          </a:p>
          <a:p>
            <a:pPr algn="ctr"/>
            <a:r>
              <a:rPr lang="ru-RU" sz="1200" dirty="0" smtClean="0"/>
              <a:t>Фасад </a:t>
            </a:r>
            <a:r>
              <a:rPr lang="ru-RU" sz="1200" dirty="0"/>
              <a:t>новой библиотеки состоит наполовину из стекла, наполовину – из «узоров» — матовых панелей, препятствующих проникновению слишком ярких солнечных лучей внутрь здания.</a:t>
            </a:r>
            <a:endParaRPr lang="ru-RU" sz="1200" dirty="0"/>
          </a:p>
        </p:txBody>
      </p:sp>
    </p:spTree>
    <p:extLst>
      <p:ext uri="{BB962C8B-B14F-4D97-AF65-F5344CB8AC3E}">
        <p14:creationId xmlns:p14="http://schemas.microsoft.com/office/powerpoint/2010/main" val="1826580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576064" cy="6858000"/>
          </a:xfrm>
          <a:prstGeom prst="rect">
            <a:avLst/>
          </a:prstGeom>
          <a:solidFill>
            <a:schemeClr val="accent5">
              <a:lumMod val="40000"/>
              <a:lumOff val="60000"/>
            </a:schemeClr>
          </a:solidFill>
          <a:ln>
            <a:solidFill>
              <a:schemeClr val="accent5">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a:t>
            </a:r>
          </a:p>
          <a:p>
            <a:pPr algn="ctr"/>
            <a:r>
              <a:rPr lang="ru-RU" dirty="0" smtClean="0">
                <a:solidFill>
                  <a:schemeClr val="tx1"/>
                </a:solidFill>
              </a:rPr>
              <a:t>Н</a:t>
            </a:r>
          </a:p>
          <a:p>
            <a:pPr algn="ctr"/>
            <a:r>
              <a:rPr lang="ru-RU" dirty="0" smtClean="0">
                <a:solidFill>
                  <a:schemeClr val="tx1"/>
                </a:solidFill>
              </a:rPr>
              <a:t>Т</a:t>
            </a:r>
          </a:p>
          <a:p>
            <a:pPr algn="ctr"/>
            <a:r>
              <a:rPr lang="ru-RU" dirty="0" smtClean="0">
                <a:solidFill>
                  <a:schemeClr val="tx1"/>
                </a:solidFill>
              </a:rPr>
              <a:t>Е</a:t>
            </a:r>
          </a:p>
          <a:p>
            <a:pPr algn="ctr"/>
            <a:r>
              <a:rPr lang="ru-RU" dirty="0" smtClean="0">
                <a:solidFill>
                  <a:schemeClr val="tx1"/>
                </a:solidFill>
              </a:rPr>
              <a:t>Р</a:t>
            </a:r>
          </a:p>
          <a:p>
            <a:pPr algn="ctr"/>
            <a:r>
              <a:rPr lang="ru-RU" dirty="0" smtClean="0">
                <a:solidFill>
                  <a:schemeClr val="tx1"/>
                </a:solidFill>
              </a:rPr>
              <a:t>Ь</a:t>
            </a:r>
          </a:p>
          <a:p>
            <a:pPr algn="ctr"/>
            <a:r>
              <a:rPr lang="ru-RU" dirty="0" smtClean="0">
                <a:solidFill>
                  <a:schemeClr val="tx1"/>
                </a:solidFill>
              </a:rPr>
              <a:t>Е</a:t>
            </a:r>
          </a:p>
          <a:p>
            <a:pPr algn="ctr"/>
            <a:r>
              <a:rPr lang="ru-RU" dirty="0">
                <a:solidFill>
                  <a:schemeClr val="tx1"/>
                </a:solidFill>
              </a:rPr>
              <a:t>Р</a:t>
            </a:r>
          </a:p>
        </p:txBody>
      </p:sp>
      <p:pic>
        <p:nvPicPr>
          <p:cNvPr id="51202" name="Picture 2" descr="C:\Users\Капитан\Desktop\Гамалей\абердин\1025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
            <a:ext cx="7560840" cy="688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23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Капитан\Desktop\Гамалей\абердин\102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7621"/>
            <a:ext cx="8712968" cy="654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28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Капитан\Desktop\Гамалей\абердин\102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74" y="116632"/>
            <a:ext cx="8358990" cy="556837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5373216"/>
            <a:ext cx="9144000" cy="13849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0" y="5373216"/>
            <a:ext cx="9144000" cy="1384995"/>
          </a:xfrm>
          <a:prstGeom prst="rect">
            <a:avLst/>
          </a:prstGeom>
        </p:spPr>
        <p:txBody>
          <a:bodyPr wrap="square">
            <a:spAutoFit/>
          </a:bodyPr>
          <a:lstStyle/>
          <a:p>
            <a:pPr algn="ctr"/>
            <a:r>
              <a:rPr lang="ru-RU" sz="1400" dirty="0"/>
              <a:t>Архитектурное сердце библиотеки — спиральный атриум, связывающий все 8 этажей, как динамичный вихрь, это пространство контрастирует с чистым профилем внешнего фасада. Кроме того, здание спроектировано в соответствии с высочайшими стандартами, сводя к минимуму долгосрочные эксплуатационные расходы и энергопотребление. Библиотека была сертифицирована BREEAM </a:t>
            </a:r>
            <a:r>
              <a:rPr lang="ru-RU" sz="1400" dirty="0" err="1"/>
              <a:t>Excellent</a:t>
            </a:r>
            <a:r>
              <a:rPr lang="ru-RU" sz="1400" dirty="0"/>
              <a:t>. Состоит из нерегулярной структуры теплоизоляционных панелей и остекления высокой производительности, фасад обеспечивает не только большим количеством дневного света, проникающим в здание, но также открывается прекрасный вид на город Абердин.</a:t>
            </a:r>
          </a:p>
        </p:txBody>
      </p:sp>
    </p:spTree>
    <p:extLst>
      <p:ext uri="{BB962C8B-B14F-4D97-AF65-F5344CB8AC3E}">
        <p14:creationId xmlns:p14="http://schemas.microsoft.com/office/powerpoint/2010/main" val="3792412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Капитан\Desktop\Гамалей\абердин\1025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09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465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1"/>
            <a:ext cx="9144000" cy="86409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297987" y="260648"/>
            <a:ext cx="4572000" cy="646331"/>
          </a:xfrm>
          <a:prstGeom prst="rect">
            <a:avLst/>
          </a:prstGeom>
        </p:spPr>
        <p:txBody>
          <a:bodyPr>
            <a:spAutoFit/>
          </a:bodyPr>
          <a:lstStyle/>
          <a:p>
            <a:pPr algn="ctr"/>
            <a:r>
              <a:rPr lang="ru-RU" dirty="0"/>
              <a:t>Новая библиотека </a:t>
            </a:r>
            <a:r>
              <a:rPr lang="ru-RU" dirty="0" err="1"/>
              <a:t>Абердинского</a:t>
            </a:r>
            <a:r>
              <a:rPr lang="ru-RU" dirty="0"/>
              <a:t> университета. Первый этаж. </a:t>
            </a:r>
          </a:p>
        </p:txBody>
      </p:sp>
      <p:pic>
        <p:nvPicPr>
          <p:cNvPr id="56322" name="Picture 2" descr="C:\Users\Капитан\Desktop\Гамалей\абердин\102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399" y="1276152"/>
            <a:ext cx="5105176" cy="510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65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Капитан\Desktop\Гамалей\абердин\1025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086" y="1412776"/>
            <a:ext cx="619125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 y="314446"/>
            <a:ext cx="9144002" cy="764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Разрез.</a:t>
            </a:r>
            <a:endParaRPr lang="ru-RU" sz="2800" dirty="0">
              <a:solidFill>
                <a:schemeClr val="tx1"/>
              </a:solidFill>
            </a:endParaRPr>
          </a:p>
        </p:txBody>
      </p:sp>
    </p:spTree>
    <p:extLst>
      <p:ext uri="{BB962C8B-B14F-4D97-AF65-F5344CB8AC3E}">
        <p14:creationId xmlns:p14="http://schemas.microsoft.com/office/powerpoint/2010/main" val="416147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Капитан\Desktop\Гамалей\Выборг Аалто\IMG_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610048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07904" y="116632"/>
            <a:ext cx="1502463" cy="369332"/>
          </a:xfrm>
          <a:prstGeom prst="rect">
            <a:avLst/>
          </a:prstGeom>
        </p:spPr>
        <p:txBody>
          <a:bodyPr wrap="none">
            <a:spAutoFit/>
          </a:bodyPr>
          <a:lstStyle/>
          <a:p>
            <a:r>
              <a:rPr lang="ru-RU" dirty="0"/>
              <a:t>Главный холл</a:t>
            </a:r>
          </a:p>
        </p:txBody>
      </p:sp>
    </p:spTree>
    <p:extLst>
      <p:ext uri="{BB962C8B-B14F-4D97-AF65-F5344CB8AC3E}">
        <p14:creationId xmlns:p14="http://schemas.microsoft.com/office/powerpoint/2010/main" val="204380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Капитан\Desktop\Гамалей\Выборг Аалто\Aalto_Vitra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 y="1404"/>
            <a:ext cx="9154446" cy="68200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446" y="1404"/>
            <a:ext cx="9144000" cy="1169551"/>
          </a:xfrm>
          <a:prstGeom prst="rect">
            <a:avLst/>
          </a:prstGeom>
        </p:spPr>
        <p:txBody>
          <a:bodyPr wrap="square">
            <a:spAutoFit/>
          </a:bodyPr>
          <a:lstStyle/>
          <a:p>
            <a:pPr algn="ctr"/>
            <a:r>
              <a:rPr lang="ru-RU" sz="1400" dirty="0">
                <a:solidFill>
                  <a:schemeClr val="bg1"/>
                </a:solidFill>
              </a:rPr>
              <a:t>Крупнейшая библиотека Ленинградской области, «Лучшая городская библиотека 2007 года» по итогам конкурса профессионального мастерства Ленинградской области «Звезда культуры», шедевр мировой современной архитектуры функционализма, памятник архитектуры Федерального значения, единственное здание ,построенное по проекту </a:t>
            </a:r>
            <a:r>
              <a:rPr lang="ru-RU" sz="1400" dirty="0" err="1">
                <a:solidFill>
                  <a:schemeClr val="bg1"/>
                </a:solidFill>
              </a:rPr>
              <a:t>Алвара</a:t>
            </a:r>
            <a:r>
              <a:rPr lang="ru-RU" sz="1400" dirty="0">
                <a:solidFill>
                  <a:schemeClr val="bg1"/>
                </a:solidFill>
              </a:rPr>
              <a:t> </a:t>
            </a:r>
            <a:r>
              <a:rPr lang="ru-RU" sz="1400" dirty="0" err="1">
                <a:solidFill>
                  <a:schemeClr val="bg1"/>
                </a:solidFill>
              </a:rPr>
              <a:t>Аалто</a:t>
            </a:r>
            <a:r>
              <a:rPr lang="ru-RU" sz="1400" dirty="0">
                <a:solidFill>
                  <a:schemeClr val="bg1"/>
                </a:solidFill>
              </a:rPr>
              <a:t>, находящееся на территории России, памятник библиотечной культуры – все это Муниципальное учреждение культуры «Центральная городская библиотека </a:t>
            </a:r>
            <a:r>
              <a:rPr lang="ru-RU" sz="1400" dirty="0" err="1">
                <a:solidFill>
                  <a:schemeClr val="bg1"/>
                </a:solidFill>
              </a:rPr>
              <a:t>Алвара</a:t>
            </a:r>
            <a:r>
              <a:rPr lang="ru-RU" sz="1400" dirty="0">
                <a:solidFill>
                  <a:schemeClr val="bg1"/>
                </a:solidFill>
              </a:rPr>
              <a:t> </a:t>
            </a:r>
            <a:r>
              <a:rPr lang="ru-RU" sz="1400" dirty="0" err="1">
                <a:solidFill>
                  <a:schemeClr val="bg1"/>
                </a:solidFill>
              </a:rPr>
              <a:t>Аалто</a:t>
            </a:r>
            <a:r>
              <a:rPr lang="ru-RU" sz="1400" dirty="0">
                <a:solidFill>
                  <a:schemeClr val="bg1"/>
                </a:solidFill>
              </a:rPr>
              <a:t> в Выборге».</a:t>
            </a:r>
          </a:p>
        </p:txBody>
      </p:sp>
    </p:spTree>
    <p:extLst>
      <p:ext uri="{BB962C8B-B14F-4D97-AF65-F5344CB8AC3E}">
        <p14:creationId xmlns:p14="http://schemas.microsoft.com/office/powerpoint/2010/main" val="216752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Капитан\Desktop\Гамалей\Выборг Аалто\UogOGVwSz4ZXwGlnnYPC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664"/>
            <a:ext cx="9144001"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1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Капитан\Desktop\Гамалей\Выборг Аалто\2290-alvaraaltolibrary_in_vyborg_mkairamo_15-11-2013c-jpg-700x5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474345"/>
            <a:ext cx="9144000" cy="1107996"/>
          </a:xfrm>
          <a:prstGeom prst="rect">
            <a:avLst/>
          </a:prstGeom>
          <a:solidFill>
            <a:schemeClr val="accent5">
              <a:lumMod val="40000"/>
              <a:lumOff val="60000"/>
              <a:alpha val="65000"/>
            </a:schemeClr>
          </a:solidFill>
        </p:spPr>
        <p:txBody>
          <a:bodyPr wrap="square">
            <a:spAutoFit/>
          </a:bodyPr>
          <a:lstStyle/>
          <a:p>
            <a:pPr algn="ctr"/>
            <a:r>
              <a:rPr lang="ru-RU" sz="1100" dirty="0"/>
              <a:t>Принципы свободного пространства, заложенные при ее проектировании и строительстве, не только не устарели до настоящего времени, но и представляются наиболее прогрессивными в современной практике библиотечного строительства. Фактически </a:t>
            </a:r>
            <a:r>
              <a:rPr lang="ru-RU" sz="1100" dirty="0" err="1"/>
              <a:t>Алваром</a:t>
            </a:r>
            <a:r>
              <a:rPr lang="ru-RU" sz="1100" dirty="0"/>
              <a:t> </a:t>
            </a:r>
            <a:r>
              <a:rPr lang="ru-RU" sz="1100" dirty="0" err="1"/>
              <a:t>Аалто</a:t>
            </a:r>
            <a:r>
              <a:rPr lang="ru-RU" sz="1100" dirty="0"/>
              <a:t> были предложены стратегические решения библиотечных проблем архитектурными средствами. Так, например, устройство читального зала как просторного </a:t>
            </a:r>
            <a:r>
              <a:rPr lang="ru-RU" sz="1100" dirty="0" err="1"/>
              <a:t>многосветного</a:t>
            </a:r>
            <a:r>
              <a:rPr lang="ru-RU" sz="1100" dirty="0"/>
              <a:t> помещения и сегодня отражает представление о наилучших удобствах пользования книгой и библиотекой. А применение оригинального потолочного освещения, не только обеспечивает естественное освещение помещений читального зала и абонемента, что особенно важно для северных широт, но и воздействует как сильное архитектурное средство. </a:t>
            </a:r>
          </a:p>
        </p:txBody>
      </p:sp>
    </p:spTree>
    <p:extLst>
      <p:ext uri="{BB962C8B-B14F-4D97-AF65-F5344CB8AC3E}">
        <p14:creationId xmlns:p14="http://schemas.microsoft.com/office/powerpoint/2010/main" val="42937410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1425</Words>
  <Application>Microsoft Office PowerPoint</Application>
  <PresentationFormat>Экран (4:3)</PresentationFormat>
  <Paragraphs>86</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БИБЛИОТЕКИ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БИБЛИОТЕКИ</dc:title>
  <dc:creator>Капитан</dc:creator>
  <cp:lastModifiedBy>Капитан</cp:lastModifiedBy>
  <cp:revision>21</cp:revision>
  <dcterms:created xsi:type="dcterms:W3CDTF">2015-10-20T14:04:11Z</dcterms:created>
  <dcterms:modified xsi:type="dcterms:W3CDTF">2015-10-20T16:26:44Z</dcterms:modified>
</cp:coreProperties>
</file>